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72" r:id="rId4"/>
    <p:sldId id="262" r:id="rId5"/>
    <p:sldId id="269" r:id="rId6"/>
    <p:sldId id="271" r:id="rId7"/>
    <p:sldId id="273" r:id="rId8"/>
    <p:sldId id="270" r:id="rId9"/>
    <p:sldId id="274" r:id="rId10"/>
    <p:sldId id="267" r:id="rId11"/>
    <p:sldId id="264" r:id="rId12"/>
    <p:sldId id="268"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84" d="100"/>
          <a:sy n="84" d="100"/>
        </p:scale>
        <p:origin x="10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43471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653920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07088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572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B6AA9-3C61-4D4B-A9AF-6ED2859FACAA}"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21869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BB6AA9-3C61-4D4B-A9AF-6ED2859FACAA}"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114478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BB6AA9-3C61-4D4B-A9AF-6ED2859FACAA}" type="datetimeFigureOut">
              <a:rPr lang="en-US" smtClean="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73522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BB6AA9-3C61-4D4B-A9AF-6ED2859FACAA}"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951394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B6AA9-3C61-4D4B-A9AF-6ED2859FACAA}"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259735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BB6AA9-3C61-4D4B-A9AF-6ED2859FACAA}"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93047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BB6AA9-3C61-4D4B-A9AF-6ED2859FACAA}"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93791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6BB6AA9-3C61-4D4B-A9AF-6ED2859FACAA}" type="datetimeFigureOut">
              <a:rPr lang="en-US" smtClean="0"/>
              <a:t>6/17/2022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BB93848-0F14-496A-88AB-F5CACFD432A9}" type="slidenum">
              <a:rPr lang="en-US" smtClean="0"/>
              <a:t>‹#›</a:t>
            </a:fld>
            <a:endParaRPr lang="en-US"/>
          </a:p>
        </p:txBody>
      </p:sp>
    </p:spTree>
    <p:extLst>
      <p:ext uri="{BB962C8B-B14F-4D97-AF65-F5344CB8AC3E}">
        <p14:creationId xmlns:p14="http://schemas.microsoft.com/office/powerpoint/2010/main" val="2516209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etamask.io/" TargetMode="Externa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FB4D43C-A393-44C3-94AB-BC8EA27C3FD0}"/>
              </a:ext>
            </a:extLst>
          </p:cNvPr>
          <p:cNvCxnSpPr>
            <a:cxnSpLocks/>
          </p:cNvCxnSpPr>
          <p:nvPr/>
        </p:nvCxnSpPr>
        <p:spPr>
          <a:xfrm>
            <a:off x="4720862" y="1435398"/>
            <a:ext cx="0" cy="22679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ACC032F-9734-4851-9836-398FB1EDAE68}"/>
              </a:ext>
            </a:extLst>
          </p:cNvPr>
          <p:cNvSpPr/>
          <p:nvPr/>
        </p:nvSpPr>
        <p:spPr>
          <a:xfrm>
            <a:off x="5493382" y="1605542"/>
            <a:ext cx="2164716" cy="1754326"/>
          </a:xfrm>
          <a:prstGeom prst="rect">
            <a:avLst/>
          </a:prstGeom>
          <a:noFill/>
          <a:effectLst>
            <a:innerShdw blurRad="63500" dist="50800" dir="13500000">
              <a:prstClr val="black">
                <a:alpha val="50000"/>
              </a:prstClr>
            </a:innerShdw>
          </a:effectLst>
        </p:spPr>
        <p:txBody>
          <a:bodyPr wrap="square" lIns="91440" tIns="45720" rIns="91440" bIns="45720">
            <a:spAutoFit/>
          </a:bodyPr>
          <a:lstStyle/>
          <a:p>
            <a:pPr algn="ctr"/>
            <a:r>
              <a:rPr lang="en-US" sz="540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t>Agro</a:t>
            </a:r>
            <a:br>
              <a:rPr lang="en-US" sz="5400" b="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br>
            <a:r>
              <a:rPr lang="en-US" sz="5400" b="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t>Chain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Graphical user interface, website&#10;&#10;Description automatically generated">
            <a:extLst>
              <a:ext uri="{FF2B5EF4-FFF2-40B4-BE49-F238E27FC236}">
                <a16:creationId xmlns:a16="http://schemas.microsoft.com/office/drawing/2014/main" id="{2253E107-8322-4992-B298-60398466A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8" y="1220423"/>
            <a:ext cx="4478252" cy="2896227"/>
          </a:xfrm>
          <a:prstGeom prst="rect">
            <a:avLst/>
          </a:prstGeom>
        </p:spPr>
      </p:pic>
    </p:spTree>
    <p:extLst>
      <p:ext uri="{BB962C8B-B14F-4D97-AF65-F5344CB8AC3E}">
        <p14:creationId xmlns:p14="http://schemas.microsoft.com/office/powerpoint/2010/main" val="284220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4000" cy="172142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84B8146-2663-4745-B6E6-BA65F3DAF04D}"/>
              </a:ext>
            </a:extLst>
          </p:cNvPr>
          <p:cNvSpPr/>
          <p:nvPr/>
        </p:nvSpPr>
        <p:spPr>
          <a:xfrm>
            <a:off x="852777" y="411480"/>
            <a:ext cx="7157553" cy="891540"/>
          </a:xfrm>
          <a:prstGeom prst="rect">
            <a:avLst/>
          </a:prstGeom>
        </p:spPr>
        <p:txBody>
          <a:bodyPr vert="horz" lIns="91440" tIns="45720" rIns="91440" bIns="45720" rtlCol="0" anchor="ctr">
            <a:normAutofit/>
          </a:bodyPr>
          <a:lstStyle/>
          <a:p>
            <a:pPr defTabSz="914400">
              <a:lnSpc>
                <a:spcPct val="90000"/>
              </a:lnSpc>
              <a:spcBef>
                <a:spcPct val="0"/>
              </a:spcBef>
              <a:spcAft>
                <a:spcPts val="600"/>
              </a:spcAft>
              <a:buSzPts val="1800"/>
            </a:pPr>
            <a:r>
              <a:rPr lang="en-US" sz="4400" b="1" kern="1200">
                <a:solidFill>
                  <a:schemeClr val="tx1">
                    <a:lumMod val="85000"/>
                    <a:lumOff val="15000"/>
                  </a:schemeClr>
                </a:solidFill>
                <a:latin typeface="+mj-lt"/>
                <a:ea typeface="+mj-ea"/>
                <a:cs typeface="+mj-cs"/>
              </a:rPr>
              <a:t>IOT Usage Explanation</a:t>
            </a:r>
            <a:endParaRPr lang="en-US" sz="4400" b="1" kern="1200" dirty="0">
              <a:solidFill>
                <a:schemeClr val="tx1">
                  <a:lumMod val="85000"/>
                  <a:lumOff val="15000"/>
                </a:schemeClr>
              </a:solidFill>
              <a:latin typeface="+mj-lt"/>
              <a:ea typeface="+mj-ea"/>
              <a:cs typeface="+mj-cs"/>
            </a:endParaRPr>
          </a:p>
        </p:txBody>
      </p:sp>
      <p:sp>
        <p:nvSpPr>
          <p:cNvPr id="16" name="Freeform: Shape 15">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4478172"/>
            <a:ext cx="7475562" cy="66532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8C7736-60ED-4910-A43F-7C28DA6445FF}"/>
              </a:ext>
            </a:extLst>
          </p:cNvPr>
          <p:cNvSpPr txBox="1"/>
          <p:nvPr/>
        </p:nvSpPr>
        <p:spPr>
          <a:xfrm>
            <a:off x="577888" y="1477065"/>
            <a:ext cx="7707330" cy="3416320"/>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First, we need to write code based on our requirements &amp; flash into Nodemcu memory.</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MQ135 sensor read Co2 level from atmosphere and send it to Nodemcu device.</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Nodemcu send Co2 value to Azure IOT hub.</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By using Stream Analytics Job, we are sending our data to SQL database.</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US" sz="1800" dirty="0">
                <a:solidFill>
                  <a:schemeClr val="tx1">
                    <a:lumMod val="50000"/>
                    <a:lumOff val="50000"/>
                  </a:schemeClr>
                </a:solidFill>
                <a:latin typeface="Roboto" panose="02000000000000000000" pitchFamily="2" charset="0"/>
                <a:ea typeface="Roboto" panose="02000000000000000000" pitchFamily="2" charset="0"/>
              </a:rPr>
              <a:t>Using Restful API, we are fetching Co2 data to our webpage</a:t>
            </a:r>
          </a:p>
        </p:txBody>
      </p:sp>
    </p:spTree>
    <p:extLst>
      <p:ext uri="{BB962C8B-B14F-4D97-AF65-F5344CB8AC3E}">
        <p14:creationId xmlns:p14="http://schemas.microsoft.com/office/powerpoint/2010/main" val="111360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84B8146-2663-4745-B6E6-BA65F3DAF04D}"/>
              </a:ext>
            </a:extLst>
          </p:cNvPr>
          <p:cNvSpPr/>
          <p:nvPr/>
        </p:nvSpPr>
        <p:spPr>
          <a:xfrm>
            <a:off x="580056" y="744070"/>
            <a:ext cx="2712684" cy="2096370"/>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SzPts val="1800"/>
            </a:pPr>
            <a:r>
              <a:rPr lang="en-US" sz="3300" b="1" kern="1200">
                <a:solidFill>
                  <a:schemeClr val="tx1"/>
                </a:solidFill>
                <a:latin typeface="+mj-lt"/>
                <a:ea typeface="+mj-ea"/>
                <a:cs typeface="+mj-cs"/>
              </a:rPr>
              <a:t>Architecture</a:t>
            </a:r>
          </a:p>
        </p:txBody>
      </p:sp>
      <p:pic>
        <p:nvPicPr>
          <p:cNvPr id="3" name="Picture 2" descr="Diagram&#10;&#10;Description automatically generated">
            <a:extLst>
              <a:ext uri="{FF2B5EF4-FFF2-40B4-BE49-F238E27FC236}">
                <a16:creationId xmlns:a16="http://schemas.microsoft.com/office/drawing/2014/main" id="{A88B104F-A9B6-4D36-B000-929EAA611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92" y="308323"/>
            <a:ext cx="3402328" cy="4252912"/>
          </a:xfrm>
          <a:prstGeom prst="rect">
            <a:avLst/>
          </a:prstGeom>
        </p:spPr>
      </p:pic>
    </p:spTree>
    <p:extLst>
      <p:ext uri="{BB962C8B-B14F-4D97-AF65-F5344CB8AC3E}">
        <p14:creationId xmlns:p14="http://schemas.microsoft.com/office/powerpoint/2010/main" val="176375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1" y="2988"/>
            <a:ext cx="7329573" cy="5143500"/>
            <a:chOff x="1303402" y="3985"/>
            <a:chExt cx="9772765" cy="6858000"/>
          </a:xfrm>
        </p:grpSpPr>
        <p:sp>
          <p:nvSpPr>
            <p:cNvPr id="61" name="Freeform: Shape 60">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Shape 61">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Shape 64">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6" name="Freeform: Shape 65">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66">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Rectangle 5">
            <a:extLst>
              <a:ext uri="{FF2B5EF4-FFF2-40B4-BE49-F238E27FC236}">
                <a16:creationId xmlns:a16="http://schemas.microsoft.com/office/drawing/2014/main" id="{5C2407C5-F27A-42FF-8FA3-3ECB15024B56}"/>
              </a:ext>
            </a:extLst>
          </p:cNvPr>
          <p:cNvSpPr/>
          <p:nvPr/>
        </p:nvSpPr>
        <p:spPr>
          <a:xfrm>
            <a:off x="2411796" y="1323305"/>
            <a:ext cx="4320635" cy="173273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SzPts val="1800"/>
            </a:pPr>
            <a:r>
              <a:rPr lang="en-US" sz="3900" b="1" kern="1200" dirty="0">
                <a:solidFill>
                  <a:schemeClr val="tx2"/>
                </a:solidFill>
                <a:latin typeface="+mj-lt"/>
                <a:ea typeface="+mj-ea"/>
                <a:cs typeface="+mj-cs"/>
              </a:rPr>
              <a:t>Thank You !</a:t>
            </a:r>
          </a:p>
        </p:txBody>
      </p:sp>
    </p:spTree>
    <p:extLst>
      <p:ext uri="{BB962C8B-B14F-4D97-AF65-F5344CB8AC3E}">
        <p14:creationId xmlns:p14="http://schemas.microsoft.com/office/powerpoint/2010/main" val="1513479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8" y="155310"/>
            <a:ext cx="4730691"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Problem Statement</a:t>
            </a: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827187"/>
            <a:ext cx="4193481" cy="4216539"/>
          </a:xfrm>
          <a:prstGeom prst="rect">
            <a:avLst/>
          </a:prstGeom>
          <a:noFill/>
        </p:spPr>
        <p:txBody>
          <a:bodyPr wrap="square" rtlCol="0">
            <a:spAutoFit/>
          </a:bodyPr>
          <a:lstStyle/>
          <a:p>
            <a:pPr>
              <a:lnSpc>
                <a:spcPct val="150000"/>
              </a:lnSpc>
            </a:pPr>
            <a:endPar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endParaRPr>
          </a:p>
          <a:p>
            <a:pPr>
              <a:lnSpc>
                <a:spcPct val="150000"/>
              </a:lnSpc>
            </a:pPr>
            <a:r>
              <a:rPr lang="en-US" sz="1200" dirty="0">
                <a:solidFill>
                  <a:schemeClr val="tx1">
                    <a:lumMod val="65000"/>
                    <a:lumOff val="35000"/>
                  </a:schemeClr>
                </a:solidFill>
                <a:effectLst/>
                <a:latin typeface="Roboto" panose="02000000000000000000" pitchFamily="2" charset="0"/>
                <a:ea typeface="Roboto" panose="02000000000000000000" pitchFamily="2" charset="0"/>
                <a:cs typeface="Times New Roman" panose="02020603050405020304" pitchFamily="18" charset="0"/>
              </a:rPr>
              <a:t>The United States Environmental Protection Agency (EPA) estimates that 10% of CO2 is emitted by the Agri sector. On one hand Agri companies have sustainable products and services to offer to the growers. On the other hand, without proper economic incentives, farmers are reluctant to adopt sustainable practices. Centralized platform business models have so far not succeeded in creating economic value for the farmers, even while the demand for voluntary carbon market is increasing. What technologies and business models can enable financially incentivize farmers for implementing climate smart practices? What are the ways the buyer has proof of authenticity? What ways the participants including investors can derive economic value?</a:t>
            </a:r>
            <a:endParaRPr lang="en-US" sz="1200" dirty="0">
              <a:solidFill>
                <a:schemeClr val="tx1">
                  <a:lumMod val="65000"/>
                  <a:lumOff val="35000"/>
                </a:schemeClr>
              </a:solidFill>
              <a:latin typeface="Roboto" panose="02000000000000000000" pitchFamily="2" charset="0"/>
              <a:ea typeface="Roboto" panose="02000000000000000000" pitchFamily="2" charset="0"/>
              <a:cs typeface="Adobe Devanagari" panose="02040503050201020203" pitchFamily="18" charset="0"/>
            </a:endParaRPr>
          </a:p>
        </p:txBody>
      </p:sp>
      <p:pic>
        <p:nvPicPr>
          <p:cNvPr id="3" name="Picture 2" descr="Diagram&#10;&#10;Description automatically generated">
            <a:extLst>
              <a:ext uri="{FF2B5EF4-FFF2-40B4-BE49-F238E27FC236}">
                <a16:creationId xmlns:a16="http://schemas.microsoft.com/office/drawing/2014/main" id="{8251F8E3-69F9-4046-BA39-90600093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233" y="1655296"/>
            <a:ext cx="4073688" cy="2560320"/>
          </a:xfrm>
          <a:prstGeom prst="rect">
            <a:avLst/>
          </a:prstGeom>
        </p:spPr>
      </p:pic>
      <p:cxnSp>
        <p:nvCxnSpPr>
          <p:cNvPr id="18" name="Straight Connector 17">
            <a:extLst>
              <a:ext uri="{FF2B5EF4-FFF2-40B4-BE49-F238E27FC236}">
                <a16:creationId xmlns:a16="http://schemas.microsoft.com/office/drawing/2014/main" id="{DCC8C331-3C42-45CB-BB5B-F101C73DF036}"/>
              </a:ext>
            </a:extLst>
          </p:cNvPr>
          <p:cNvCxnSpPr>
            <a:cxnSpLocks/>
          </p:cNvCxnSpPr>
          <p:nvPr/>
        </p:nvCxnSpPr>
        <p:spPr>
          <a:xfrm>
            <a:off x="4572000" y="1360170"/>
            <a:ext cx="0" cy="31775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54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155310"/>
            <a:ext cx="3232298" cy="707886"/>
          </a:xfrm>
          <a:prstGeom prst="rect">
            <a:avLst/>
          </a:prstGeom>
        </p:spPr>
        <p:txBody>
          <a:bodyPr wrap="square">
            <a:spAutoFit/>
          </a:bodyPr>
          <a:lstStyle/>
          <a:p>
            <a:pPr>
              <a:buSzPts val="1800"/>
            </a:pPr>
            <a:r>
              <a:rPr lang="en-US" sz="4000" b="1">
                <a:solidFill>
                  <a:srgbClr val="3D3D3D"/>
                </a:solidFill>
                <a:latin typeface="Roboto" panose="020B0604020202020204" charset="0"/>
                <a:ea typeface="Roboto" panose="020B0604020202020204" charset="0"/>
              </a:rPr>
              <a:t>Introduction</a:t>
            </a:r>
            <a:endParaRPr lang="en-US" sz="4000" b="1" dirty="0">
              <a:solidFill>
                <a:srgbClr val="3D3D3D"/>
              </a:solidFill>
              <a:latin typeface="Roboto" panose="020B0604020202020204" charset="0"/>
              <a:ea typeface="Roboto" panose="020B0604020202020204" charset="0"/>
            </a:endParaRP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863196"/>
            <a:ext cx="8651181" cy="4216539"/>
          </a:xfrm>
          <a:prstGeom prst="rect">
            <a:avLst/>
          </a:prstGeom>
          <a:noFill/>
        </p:spPr>
        <p:txBody>
          <a:bodyPr wrap="square" rtlCol="0">
            <a:spAutoFit/>
          </a:bodyPr>
          <a:lstStyle/>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ArgoChain is an NFT application Based on Ethereum Blockchain written in Solidity Smart Contract, and using the power of React Frontend, and ether.js to interact</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with the Smart Contract present in the</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Ethereum Blockchain, a user can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Upload &amp; Mint (In IPFs), buy and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Sell NFT, in the ArgoChain NFT</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marketplace.</a:t>
            </a:r>
            <a:b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br>
            <a:b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b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It provides a way for farmers to sell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carbon credits in the form of NFT to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industrial buyers who needs to buy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carbon credits in order to achieve</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sustainability goals, thus giving farmers money to invest in more sustainable farming practices, and a win-win situation for all, the Air Quality verification is done using IOT devices, thus acting as a verification mechanism to ensure, that money is invested by farmers to adopt more sustainable farming methods.</a:t>
            </a:r>
          </a:p>
        </p:txBody>
      </p:sp>
      <p:pic>
        <p:nvPicPr>
          <p:cNvPr id="3" name="Picture 2" descr="Graphical user interface, website&#10;&#10;Description automatically generated">
            <a:extLst>
              <a:ext uri="{FF2B5EF4-FFF2-40B4-BE49-F238E27FC236}">
                <a16:creationId xmlns:a16="http://schemas.microsoft.com/office/drawing/2014/main" id="{8283BB57-A91C-46B5-B19E-A39EEA3D6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464" y="1473175"/>
            <a:ext cx="5663457" cy="2490981"/>
          </a:xfrm>
          <a:prstGeom prst="rect">
            <a:avLst/>
          </a:prstGeom>
        </p:spPr>
      </p:pic>
    </p:spTree>
    <p:extLst>
      <p:ext uri="{BB962C8B-B14F-4D97-AF65-F5344CB8AC3E}">
        <p14:creationId xmlns:p14="http://schemas.microsoft.com/office/powerpoint/2010/main" val="328473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Features</a:t>
            </a: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1839593"/>
            <a:ext cx="3301941" cy="1995418"/>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User Registration.</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Selling.</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Buying.</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Buy NFT from  Marketplace.</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User Dashboard to view all the</a:t>
            </a:r>
          </a:p>
          <a:p>
            <a:pPr>
              <a:lnSpc>
                <a:spcPct val="150000"/>
              </a:lnSpc>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       NFT Minted, sold, and Purchased.</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5341793" y="1524444"/>
            <a:ext cx="2396584" cy="2094614"/>
          </a:xfrm>
          <a:prstGeom prst="rect">
            <a:avLst/>
          </a:prstGeom>
        </p:spPr>
      </p:pic>
    </p:spTree>
    <p:extLst>
      <p:ext uri="{BB962C8B-B14F-4D97-AF65-F5344CB8AC3E}">
        <p14:creationId xmlns:p14="http://schemas.microsoft.com/office/powerpoint/2010/main" val="408623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8" y="298581"/>
            <a:ext cx="4559241"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User Registration</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131278" y="1612010"/>
            <a:ext cx="640080" cy="559430"/>
          </a:xfrm>
          <a:prstGeom prst="rect">
            <a:avLst/>
          </a:prstGeom>
        </p:spPr>
      </p:pic>
      <p:sp>
        <p:nvSpPr>
          <p:cNvPr id="11" name="TextBox 10">
            <a:extLst>
              <a:ext uri="{FF2B5EF4-FFF2-40B4-BE49-F238E27FC236}">
                <a16:creationId xmlns:a16="http://schemas.microsoft.com/office/drawing/2014/main" id="{83DF57E4-1B87-474B-8685-CF6AE266614B}"/>
              </a:ext>
            </a:extLst>
          </p:cNvPr>
          <p:cNvSpPr txBox="1"/>
          <p:nvPr/>
        </p:nvSpPr>
        <p:spPr>
          <a:xfrm>
            <a:off x="817385" y="1548841"/>
            <a:ext cx="3237750" cy="1022909"/>
          </a:xfrm>
          <a:prstGeom prst="rect">
            <a:avLst/>
          </a:prstGeom>
          <a:noFill/>
        </p:spPr>
        <p:txBody>
          <a:bodyPr wrap="square">
            <a:spAutoFit/>
          </a:bodyPr>
          <a:lstStyle/>
          <a:p>
            <a:pPr marR="0" lvl="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User registration.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personas supported are the </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farmers</a:t>
            </a:r>
          </a:p>
          <a:p>
            <a:pPr marL="742950" marR="0" lvl="1" indent="-285750">
              <a:lnSpc>
                <a:spcPct val="107000"/>
              </a:lnSpc>
              <a:spcBef>
                <a:spcPts val="0"/>
              </a:spcBef>
              <a:spcAft>
                <a:spcPts val="80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buyers of voluntary carbon credit</a:t>
            </a:r>
          </a:p>
        </p:txBody>
      </p:sp>
      <p:sp>
        <p:nvSpPr>
          <p:cNvPr id="14" name="TextBox 13">
            <a:extLst>
              <a:ext uri="{FF2B5EF4-FFF2-40B4-BE49-F238E27FC236}">
                <a16:creationId xmlns:a16="http://schemas.microsoft.com/office/drawing/2014/main" id="{19D3B25A-FC56-4DF7-B128-852343041695}"/>
              </a:ext>
            </a:extLst>
          </p:cNvPr>
          <p:cNvSpPr txBox="1"/>
          <p:nvPr/>
        </p:nvSpPr>
        <p:spPr>
          <a:xfrm>
            <a:off x="150260" y="2893422"/>
            <a:ext cx="3727568" cy="1444370"/>
          </a:xfrm>
          <a:prstGeom prst="rect">
            <a:avLst/>
          </a:prstGeom>
          <a:noFill/>
        </p:spPr>
        <p:txBody>
          <a:bodyPr wrap="square">
            <a:spAutoFit/>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During registration,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Farmers give their full details (name, address, and other KYC details to register).</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buyers connect to their Web 3.0 wallet (such as </a:t>
            </a:r>
            <a:r>
              <a:rPr lang="en-US" sz="12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Metamask</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They do not need to register or give their personal details.</a:t>
            </a:r>
            <a:endParaRPr lang="en-US" sz="1200" dirty="0"/>
          </a:p>
        </p:txBody>
      </p:sp>
      <p:pic>
        <p:nvPicPr>
          <p:cNvPr id="3" name="Picture 2" descr="Graphical user interface, text, application&#10;&#10;Description automatically generated">
            <a:extLst>
              <a:ext uri="{FF2B5EF4-FFF2-40B4-BE49-F238E27FC236}">
                <a16:creationId xmlns:a16="http://schemas.microsoft.com/office/drawing/2014/main" id="{568979A8-1833-471C-820D-D619C452D680}"/>
              </a:ext>
            </a:extLst>
          </p:cNvPr>
          <p:cNvPicPr>
            <a:picLocks noChangeAspect="1"/>
          </p:cNvPicPr>
          <p:nvPr/>
        </p:nvPicPr>
        <p:blipFill rotWithShape="1">
          <a:blip r:embed="rId4">
            <a:extLst>
              <a:ext uri="{28A0092B-C50C-407E-A947-70E740481C1C}">
                <a14:useLocalDpi xmlns:a14="http://schemas.microsoft.com/office/drawing/2010/main" val="0"/>
              </a:ext>
            </a:extLst>
          </a:blip>
          <a:srcRect l="14875" t="14872" r="15500" b="10648"/>
          <a:stretch/>
        </p:blipFill>
        <p:spPr>
          <a:xfrm>
            <a:off x="4055135" y="1249415"/>
            <a:ext cx="4916275" cy="2956826"/>
          </a:xfrm>
          <a:prstGeom prst="rect">
            <a:avLst/>
          </a:prstGeom>
        </p:spPr>
      </p:pic>
    </p:spTree>
    <p:extLst>
      <p:ext uri="{BB962C8B-B14F-4D97-AF65-F5344CB8AC3E}">
        <p14:creationId xmlns:p14="http://schemas.microsoft.com/office/powerpoint/2010/main" val="186678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Profile</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158742" y="2407144"/>
            <a:ext cx="786024" cy="686985"/>
          </a:xfrm>
          <a:prstGeom prst="rect">
            <a:avLst/>
          </a:prstGeom>
        </p:spPr>
      </p:pic>
      <p:sp>
        <p:nvSpPr>
          <p:cNvPr id="8" name="TextBox 7">
            <a:extLst>
              <a:ext uri="{FF2B5EF4-FFF2-40B4-BE49-F238E27FC236}">
                <a16:creationId xmlns:a16="http://schemas.microsoft.com/office/drawing/2014/main" id="{B7E34AF1-D5ED-4B67-A523-3D618EEDD256}"/>
              </a:ext>
            </a:extLst>
          </p:cNvPr>
          <p:cNvSpPr txBox="1"/>
          <p:nvPr/>
        </p:nvSpPr>
        <p:spPr>
          <a:xfrm>
            <a:off x="811535" y="2442861"/>
            <a:ext cx="3154941" cy="615553"/>
          </a:xfrm>
          <a:prstGeom prst="rect">
            <a:avLst/>
          </a:prstGeom>
          <a:noFill/>
        </p:spPr>
        <p:txBody>
          <a:bodyPr wrap="square">
            <a:spAutoFit/>
          </a:bodyPr>
          <a:lstStyle/>
          <a:p>
            <a:pPr>
              <a:buSzPts val="1800"/>
            </a:pPr>
            <a:r>
              <a:rPr lang="en-US" sz="3400" b="1" i="0" dirty="0">
                <a:solidFill>
                  <a:srgbClr val="46535E"/>
                </a:solidFill>
                <a:effectLst/>
                <a:latin typeface="proxima-nova"/>
              </a:rPr>
              <a:t>User Dashboard</a:t>
            </a:r>
            <a:endParaRPr lang="en-US" sz="3400" b="1" dirty="0">
              <a:solidFill>
                <a:srgbClr val="3D3D3D"/>
              </a:solidFill>
              <a:latin typeface="Roboto" panose="020B0604020202020204" charset="0"/>
              <a:ea typeface="Roboto" panose="020B0604020202020204" charset="0"/>
            </a:endParaRPr>
          </a:p>
        </p:txBody>
      </p:sp>
      <p:pic>
        <p:nvPicPr>
          <p:cNvPr id="11" name="Picture 10" descr="Graphical user interface, text, application&#10;&#10;Description automatically generated">
            <a:extLst>
              <a:ext uri="{FF2B5EF4-FFF2-40B4-BE49-F238E27FC236}">
                <a16:creationId xmlns:a16="http://schemas.microsoft.com/office/drawing/2014/main" id="{47A43E32-F25F-444A-92A0-AE8B3E87FEC7}"/>
              </a:ext>
            </a:extLst>
          </p:cNvPr>
          <p:cNvPicPr>
            <a:picLocks noChangeAspect="1"/>
          </p:cNvPicPr>
          <p:nvPr/>
        </p:nvPicPr>
        <p:blipFill rotWithShape="1">
          <a:blip r:embed="rId3">
            <a:extLst>
              <a:ext uri="{28A0092B-C50C-407E-A947-70E740481C1C}">
                <a14:useLocalDpi xmlns:a14="http://schemas.microsoft.com/office/drawing/2010/main" val="0"/>
              </a:ext>
            </a:extLst>
          </a:blip>
          <a:srcRect l="12875" t="16650" r="13750" b="7535"/>
          <a:stretch/>
        </p:blipFill>
        <p:spPr>
          <a:xfrm>
            <a:off x="4187816" y="1265872"/>
            <a:ext cx="4779018" cy="2776228"/>
          </a:xfrm>
          <a:prstGeom prst="rect">
            <a:avLst/>
          </a:prstGeom>
        </p:spPr>
      </p:pic>
    </p:spTree>
    <p:extLst>
      <p:ext uri="{BB962C8B-B14F-4D97-AF65-F5344CB8AC3E}">
        <p14:creationId xmlns:p14="http://schemas.microsoft.com/office/powerpoint/2010/main" val="1793539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80629" y="-26874"/>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Selling</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3"/>
          <a:srcRect l="43505" t="41275" r="43340" b="38382"/>
          <a:stretch/>
        </p:blipFill>
        <p:spPr>
          <a:xfrm>
            <a:off x="0" y="681012"/>
            <a:ext cx="902971" cy="789197"/>
          </a:xfrm>
          <a:prstGeom prst="rect">
            <a:avLst/>
          </a:prstGeom>
        </p:spPr>
      </p:pic>
      <p:sp>
        <p:nvSpPr>
          <p:cNvPr id="2" name="Rectangle 2">
            <a:extLst>
              <a:ext uri="{FF2B5EF4-FFF2-40B4-BE49-F238E27FC236}">
                <a16:creationId xmlns:a16="http://schemas.microsoft.com/office/drawing/2014/main" id="{D82CF8B8-0B48-47A1-8637-35F4E13C1C1E}"/>
              </a:ext>
            </a:extLst>
          </p:cNvPr>
          <p:cNvSpPr>
            <a:spLocks noChangeArrowheads="1"/>
          </p:cNvSpPr>
          <p:nvPr/>
        </p:nvSpPr>
        <p:spPr bwMode="auto">
          <a:xfrm>
            <a:off x="825098" y="683011"/>
            <a:ext cx="2975374"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Selling </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Farmers can post their verified “farming carbon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credits” in the voluntary carbon marketplace for</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price.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Object 2">
            <a:extLst>
              <a:ext uri="{FF2B5EF4-FFF2-40B4-BE49-F238E27FC236}">
                <a16:creationId xmlns:a16="http://schemas.microsoft.com/office/drawing/2014/main" id="{A9CDAB90-D7C6-4BB2-BAFC-BB729E3B9C68}"/>
              </a:ext>
            </a:extLst>
          </p:cNvPr>
          <p:cNvGraphicFramePr>
            <a:graphicFrameLocks noChangeAspect="1"/>
          </p:cNvGraphicFramePr>
          <p:nvPr>
            <p:extLst>
              <p:ext uri="{D42A27DB-BD31-4B8C-83A1-F6EECF244321}">
                <p14:modId xmlns:p14="http://schemas.microsoft.com/office/powerpoint/2010/main" val="3624392448"/>
              </p:ext>
            </p:extLst>
          </p:nvPr>
        </p:nvGraphicFramePr>
        <p:xfrm>
          <a:off x="2154273" y="0"/>
          <a:ext cx="1109275" cy="813109"/>
        </p:xfrm>
        <a:graphic>
          <a:graphicData uri="http://schemas.openxmlformats.org/presentationml/2006/ole">
            <mc:AlternateContent xmlns:mc="http://schemas.openxmlformats.org/markup-compatibility/2006">
              <mc:Choice xmlns:v="urn:schemas-microsoft-com:vml" Requires="v">
                <p:oleObj spid="_x0000_s1057" name="Bitmap Image" r:id="rId4" imgW="3649173" imgH="2682962" progId="Paint.Picture">
                  <p:embed/>
                </p:oleObj>
              </mc:Choice>
              <mc:Fallback>
                <p:oleObj name="Bitmap Image" r:id="rId4" imgW="3649173" imgH="2682962"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273" y="0"/>
                        <a:ext cx="1109275" cy="813109"/>
                      </a:xfrm>
                      <a:prstGeom prst="rect">
                        <a:avLst/>
                      </a:prstGeom>
                      <a:noFill/>
                    </p:spPr>
                  </p:pic>
                </p:oleObj>
              </mc:Fallback>
            </mc:AlternateContent>
          </a:graphicData>
        </a:graphic>
      </p:graphicFrame>
      <p:sp>
        <p:nvSpPr>
          <p:cNvPr id="13" name="TextBox 12">
            <a:extLst>
              <a:ext uri="{FF2B5EF4-FFF2-40B4-BE49-F238E27FC236}">
                <a16:creationId xmlns:a16="http://schemas.microsoft.com/office/drawing/2014/main" id="{B44752E2-89CC-4536-9877-5BD3808DA518}"/>
              </a:ext>
            </a:extLst>
          </p:cNvPr>
          <p:cNvSpPr txBox="1"/>
          <p:nvPr/>
        </p:nvSpPr>
        <p:spPr>
          <a:xfrm>
            <a:off x="0" y="1728033"/>
            <a:ext cx="3966478" cy="3419847"/>
          </a:xfrm>
          <a:prstGeom prst="rect">
            <a:avLst/>
          </a:prstGeom>
          <a:noFill/>
        </p:spPr>
        <p:txBody>
          <a:bodyPr wrap="square">
            <a:spAutoFit/>
          </a:bodyPr>
          <a:lstStyle/>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When the farmer posts their details, the system “mints” a unique NFT with details of farm image, the farmers property geocoded, amount of carbon emissions reduced displayed in it. </a:t>
            </a:r>
          </a:p>
          <a:p>
            <a:pPr marR="0" lvl="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To ensure the farmer cannot submit the same data twice for sale? Who verifies if their reduction in carbon emissions? Including a human-in-the loop is always prone to corruption. </a:t>
            </a:r>
          </a:p>
          <a:p>
            <a:pPr marL="285750" indent="-285750">
              <a:lnSpc>
                <a:spcPct val="107000"/>
              </a:lnSpc>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This is where a IoT based solution will be augmented in real-life. </a:t>
            </a:r>
          </a:p>
          <a:p>
            <a:pPr marL="285750" indent="-285750">
              <a:lnSpc>
                <a:spcPct val="107000"/>
              </a:lnSpc>
              <a:spcAft>
                <a:spcPts val="80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For instance, take the stubble burning. There will be field sensors in the farm that will measure CO2 and other air quality periodically in the farm. The air quality data collected so collected in the farm will be pushed with a timestamp. This data becomes the foundation for computing the reduction in emissions. </a:t>
            </a:r>
          </a:p>
          <a:p>
            <a:r>
              <a:rPr lang="en-US" sz="1100" dirty="0">
                <a:effectLst/>
                <a:latin typeface="Calibri" panose="020F0502020204030204" pitchFamily="34" charset="0"/>
                <a:ea typeface="Calibri" panose="020F0502020204030204" pitchFamily="34" charset="0"/>
                <a:cs typeface="Times New Roman" panose="02020603050405020304" pitchFamily="18" charset="0"/>
              </a:rPr>
              <a:t>Where will you store this data? This source of truth data also needs to be immutable.  For this purpose, you could store this data in IPFS or other scalable ledgers. </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245088D6-1FD7-418D-9E15-FBAE1D1B4BB2}"/>
              </a:ext>
            </a:extLst>
          </p:cNvPr>
          <p:cNvPicPr>
            <a:picLocks noChangeAspect="1"/>
          </p:cNvPicPr>
          <p:nvPr/>
        </p:nvPicPr>
        <p:blipFill rotWithShape="1">
          <a:blip r:embed="rId6">
            <a:extLst>
              <a:ext uri="{28A0092B-C50C-407E-A947-70E740481C1C}">
                <a14:useLocalDpi xmlns:a14="http://schemas.microsoft.com/office/drawing/2010/main" val="0"/>
              </a:ext>
            </a:extLst>
          </a:blip>
          <a:srcRect l="13499" t="10424" r="8626" b="6868"/>
          <a:stretch/>
        </p:blipFill>
        <p:spPr>
          <a:xfrm>
            <a:off x="4132488" y="1252233"/>
            <a:ext cx="4851455" cy="2896857"/>
          </a:xfrm>
          <a:prstGeom prst="rect">
            <a:avLst/>
          </a:prstGeom>
        </p:spPr>
      </p:pic>
    </p:spTree>
    <p:extLst>
      <p:ext uri="{BB962C8B-B14F-4D97-AF65-F5344CB8AC3E}">
        <p14:creationId xmlns:p14="http://schemas.microsoft.com/office/powerpoint/2010/main" val="159756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Buying</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0" y="1034151"/>
            <a:ext cx="902971" cy="789197"/>
          </a:xfrm>
          <a:prstGeom prst="rect">
            <a:avLst/>
          </a:prstGeom>
        </p:spPr>
      </p:pic>
      <p:sp>
        <p:nvSpPr>
          <p:cNvPr id="11" name="TextBox 10">
            <a:extLst>
              <a:ext uri="{FF2B5EF4-FFF2-40B4-BE49-F238E27FC236}">
                <a16:creationId xmlns:a16="http://schemas.microsoft.com/office/drawing/2014/main" id="{0F9D0E09-020C-40BC-A190-ABBFBA6E2044}"/>
              </a:ext>
            </a:extLst>
          </p:cNvPr>
          <p:cNvSpPr txBox="1"/>
          <p:nvPr/>
        </p:nvSpPr>
        <p:spPr>
          <a:xfrm>
            <a:off x="708660" y="1177017"/>
            <a:ext cx="3143248" cy="1015663"/>
          </a:xfrm>
          <a:prstGeom prst="rect">
            <a:avLst/>
          </a:prstGeom>
          <a:noFill/>
        </p:spPr>
        <p:txBody>
          <a:bodyPr wrap="square">
            <a:spAutoFit/>
          </a:bodyPr>
          <a:lstStyle/>
          <a:p>
            <a:r>
              <a:rPr lang="en-US" sz="3200" b="1" dirty="0">
                <a:effectLst/>
                <a:latin typeface="Calibri" panose="020F0502020204030204" pitchFamily="34" charset="0"/>
                <a:ea typeface="Calibri" panose="020F0502020204030204" pitchFamily="34" charset="0"/>
                <a:cs typeface="Times New Roman" panose="02020603050405020304" pitchFamily="18" charset="0"/>
              </a:rPr>
              <a:t>Buying</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Buyer can view and buy “farming carbon credits” from the marketplace.</a:t>
            </a:r>
            <a:endParaRPr lang="en-US" sz="1400" dirty="0"/>
          </a:p>
        </p:txBody>
      </p:sp>
      <p:sp>
        <p:nvSpPr>
          <p:cNvPr id="12" name="TextBox 11">
            <a:extLst>
              <a:ext uri="{FF2B5EF4-FFF2-40B4-BE49-F238E27FC236}">
                <a16:creationId xmlns:a16="http://schemas.microsoft.com/office/drawing/2014/main" id="{F5C4FDC6-281B-4B2E-A5D5-3EDEDB0A6E1E}"/>
              </a:ext>
            </a:extLst>
          </p:cNvPr>
          <p:cNvSpPr txBox="1"/>
          <p:nvPr/>
        </p:nvSpPr>
        <p:spPr>
          <a:xfrm>
            <a:off x="68348" y="2356526"/>
            <a:ext cx="3966479" cy="1947584"/>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Designed a simple marketplace that lets the buyer view and filter (price</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etc.) what the farmers have posted.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buy “farming carbon credits” they use a crypto currency native to the public blockchain i.e. Ethereum.</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Upon buying the farmer’s Carbon Certificate, the NFT (digital asset) is transferred to the buyer using logic in smart contract. </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After a purchase, the “farming carbon credit” is automatically removed from the marketplace.</a:t>
            </a:r>
            <a:endParaRPr lang="en-US" sz="1200" dirty="0"/>
          </a:p>
        </p:txBody>
      </p:sp>
      <p:pic>
        <p:nvPicPr>
          <p:cNvPr id="14" name="Picture 13" descr="Graphical user interface, application&#10;&#10;Description automatically generated">
            <a:extLst>
              <a:ext uri="{FF2B5EF4-FFF2-40B4-BE49-F238E27FC236}">
                <a16:creationId xmlns:a16="http://schemas.microsoft.com/office/drawing/2014/main" id="{97CB8883-ABB0-4BE3-B547-E61AB8F017B5}"/>
              </a:ext>
            </a:extLst>
          </p:cNvPr>
          <p:cNvPicPr>
            <a:picLocks noChangeAspect="1"/>
          </p:cNvPicPr>
          <p:nvPr/>
        </p:nvPicPr>
        <p:blipFill rotWithShape="1">
          <a:blip r:embed="rId3">
            <a:extLst>
              <a:ext uri="{28A0092B-C50C-407E-A947-70E740481C1C}">
                <a14:useLocalDpi xmlns:a14="http://schemas.microsoft.com/office/drawing/2010/main" val="0"/>
              </a:ext>
            </a:extLst>
          </a:blip>
          <a:srcRect l="14375" t="12459" r="27250" b="35993"/>
          <a:stretch/>
        </p:blipFill>
        <p:spPr>
          <a:xfrm>
            <a:off x="4572000" y="856024"/>
            <a:ext cx="3779620" cy="1876473"/>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A7241F8D-E9A4-4A84-AAC4-3BBB79C54088}"/>
              </a:ext>
            </a:extLst>
          </p:cNvPr>
          <p:cNvPicPr>
            <a:picLocks noChangeAspect="1"/>
          </p:cNvPicPr>
          <p:nvPr/>
        </p:nvPicPr>
        <p:blipFill rotWithShape="1">
          <a:blip r:embed="rId4">
            <a:extLst>
              <a:ext uri="{28A0092B-C50C-407E-A947-70E740481C1C}">
                <a14:useLocalDpi xmlns:a14="http://schemas.microsoft.com/office/drawing/2010/main" val="0"/>
              </a:ext>
            </a:extLst>
          </a:blip>
          <a:srcRect l="14375" t="17436" r="15125" b="3977"/>
          <a:stretch/>
        </p:blipFill>
        <p:spPr>
          <a:xfrm>
            <a:off x="4791821" y="2901706"/>
            <a:ext cx="3339977" cy="2093205"/>
          </a:xfrm>
          <a:prstGeom prst="rect">
            <a:avLst/>
          </a:prstGeom>
        </p:spPr>
      </p:pic>
    </p:spTree>
    <p:extLst>
      <p:ext uri="{BB962C8B-B14F-4D97-AF65-F5344CB8AC3E}">
        <p14:creationId xmlns:p14="http://schemas.microsoft.com/office/powerpoint/2010/main" val="126837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8" y="298581"/>
            <a:ext cx="632304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NFT Verification Using IOT</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06716"/>
            <a:ext cx="0" cy="35729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160313" y="1085257"/>
            <a:ext cx="786024" cy="686985"/>
          </a:xfrm>
          <a:prstGeom prst="rect">
            <a:avLst/>
          </a:prstGeom>
        </p:spPr>
      </p:pic>
      <p:sp>
        <p:nvSpPr>
          <p:cNvPr id="8" name="TextBox 7">
            <a:extLst>
              <a:ext uri="{FF2B5EF4-FFF2-40B4-BE49-F238E27FC236}">
                <a16:creationId xmlns:a16="http://schemas.microsoft.com/office/drawing/2014/main" id="{B7E34AF1-D5ED-4B67-A523-3D618EEDD256}"/>
              </a:ext>
            </a:extLst>
          </p:cNvPr>
          <p:cNvSpPr txBox="1"/>
          <p:nvPr/>
        </p:nvSpPr>
        <p:spPr>
          <a:xfrm>
            <a:off x="847323" y="1259472"/>
            <a:ext cx="3154941" cy="338554"/>
          </a:xfrm>
          <a:prstGeom prst="rect">
            <a:avLst/>
          </a:prstGeom>
          <a:noFill/>
        </p:spPr>
        <p:txBody>
          <a:bodyPr wrap="square">
            <a:spAutoFit/>
          </a:bodyPr>
          <a:lstStyle/>
          <a:p>
            <a:pPr>
              <a:buSzPts val="1800"/>
            </a:pPr>
            <a:r>
              <a:rPr lang="en-US" sz="1600" i="0" dirty="0">
                <a:solidFill>
                  <a:srgbClr val="46535E"/>
                </a:solidFill>
                <a:effectLst/>
                <a:latin typeface="proxima-nova"/>
              </a:rPr>
              <a:t>Monitor Carbon Emission from field</a:t>
            </a:r>
            <a:endParaRPr lang="en-US" sz="1600" dirty="0">
              <a:solidFill>
                <a:srgbClr val="3D3D3D"/>
              </a:solidFill>
              <a:latin typeface="Roboto" panose="020B0604020202020204" charset="0"/>
              <a:ea typeface="Roboto" panose="020B0604020202020204" charset="0"/>
            </a:endParaRPr>
          </a:p>
        </p:txBody>
      </p:sp>
      <p:pic>
        <p:nvPicPr>
          <p:cNvPr id="14" name="Picture 13">
            <a:extLst>
              <a:ext uri="{FF2B5EF4-FFF2-40B4-BE49-F238E27FC236}">
                <a16:creationId xmlns:a16="http://schemas.microsoft.com/office/drawing/2014/main" id="{23C2EB44-618A-4A36-8331-A1243D191AA1}"/>
              </a:ext>
            </a:extLst>
          </p:cNvPr>
          <p:cNvPicPr>
            <a:picLocks noChangeAspect="1"/>
          </p:cNvPicPr>
          <p:nvPr/>
        </p:nvPicPr>
        <p:blipFill rotWithShape="1">
          <a:blip r:embed="rId3"/>
          <a:srcRect l="-579"/>
          <a:stretch/>
        </p:blipFill>
        <p:spPr>
          <a:xfrm>
            <a:off x="4175393" y="3930198"/>
            <a:ext cx="1712090" cy="1049426"/>
          </a:xfrm>
          <a:prstGeom prst="rect">
            <a:avLst/>
          </a:prstGeom>
        </p:spPr>
      </p:pic>
      <p:pic>
        <p:nvPicPr>
          <p:cNvPr id="15" name="Picture 14">
            <a:extLst>
              <a:ext uri="{FF2B5EF4-FFF2-40B4-BE49-F238E27FC236}">
                <a16:creationId xmlns:a16="http://schemas.microsoft.com/office/drawing/2014/main" id="{9A0ADD13-2CF1-4B99-AA26-7F85EAB06B69}"/>
              </a:ext>
            </a:extLst>
          </p:cNvPr>
          <p:cNvPicPr>
            <a:picLocks noChangeAspect="1"/>
          </p:cNvPicPr>
          <p:nvPr/>
        </p:nvPicPr>
        <p:blipFill>
          <a:blip r:embed="rId4"/>
          <a:stretch>
            <a:fillRect/>
          </a:stretch>
        </p:blipFill>
        <p:spPr>
          <a:xfrm>
            <a:off x="5783858" y="3775305"/>
            <a:ext cx="2269465" cy="1214139"/>
          </a:xfrm>
          <a:prstGeom prst="rect">
            <a:avLst/>
          </a:prstGeom>
        </p:spPr>
      </p:pic>
      <p:pic>
        <p:nvPicPr>
          <p:cNvPr id="16" name="Picture 15">
            <a:extLst>
              <a:ext uri="{FF2B5EF4-FFF2-40B4-BE49-F238E27FC236}">
                <a16:creationId xmlns:a16="http://schemas.microsoft.com/office/drawing/2014/main" id="{D2F6F91C-5A82-4F63-B1CB-194889D64420}"/>
              </a:ext>
            </a:extLst>
          </p:cNvPr>
          <p:cNvPicPr>
            <a:picLocks noChangeAspect="1"/>
          </p:cNvPicPr>
          <p:nvPr/>
        </p:nvPicPr>
        <p:blipFill>
          <a:blip r:embed="rId5"/>
          <a:stretch>
            <a:fillRect/>
          </a:stretch>
        </p:blipFill>
        <p:spPr>
          <a:xfrm>
            <a:off x="8053323" y="3846978"/>
            <a:ext cx="974665" cy="971793"/>
          </a:xfrm>
          <a:prstGeom prst="rect">
            <a:avLst/>
          </a:prstGeom>
        </p:spPr>
      </p:pic>
      <p:pic>
        <p:nvPicPr>
          <p:cNvPr id="17" name="Picture 16">
            <a:extLst>
              <a:ext uri="{FF2B5EF4-FFF2-40B4-BE49-F238E27FC236}">
                <a16:creationId xmlns:a16="http://schemas.microsoft.com/office/drawing/2014/main" id="{5C9A942B-E3F3-4A11-A52E-929D5D3AA3A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97850" y="1595375"/>
            <a:ext cx="4467321" cy="1938284"/>
          </a:xfrm>
          <a:prstGeom prst="rect">
            <a:avLst/>
          </a:prstGeom>
        </p:spPr>
      </p:pic>
      <p:sp>
        <p:nvSpPr>
          <p:cNvPr id="18" name="Title 1">
            <a:extLst>
              <a:ext uri="{FF2B5EF4-FFF2-40B4-BE49-F238E27FC236}">
                <a16:creationId xmlns:a16="http://schemas.microsoft.com/office/drawing/2014/main" id="{48C19DF9-C468-460C-8FB2-4204B5BFC15C}"/>
              </a:ext>
            </a:extLst>
          </p:cNvPr>
          <p:cNvSpPr txBox="1">
            <a:spLocks/>
          </p:cNvSpPr>
          <p:nvPr/>
        </p:nvSpPr>
        <p:spPr>
          <a:xfrm>
            <a:off x="218072" y="2978379"/>
            <a:ext cx="5617029" cy="79013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chemeClr val="tx1">
                    <a:lumMod val="50000"/>
                    <a:lumOff val="50000"/>
                  </a:schemeClr>
                </a:solidFill>
                <a:latin typeface="Roboto" panose="02000000000000000000" pitchFamily="2" charset="0"/>
                <a:ea typeface="Roboto" panose="02000000000000000000" pitchFamily="2" charset="0"/>
              </a:rPr>
              <a:t>Software Used</a:t>
            </a:r>
          </a:p>
        </p:txBody>
      </p:sp>
      <p:sp>
        <p:nvSpPr>
          <p:cNvPr id="19" name="Content Placeholder 2">
            <a:extLst>
              <a:ext uri="{FF2B5EF4-FFF2-40B4-BE49-F238E27FC236}">
                <a16:creationId xmlns:a16="http://schemas.microsoft.com/office/drawing/2014/main" id="{0644FCF2-9C88-40D8-BEAB-4DCE3324DFC9}"/>
              </a:ext>
            </a:extLst>
          </p:cNvPr>
          <p:cNvSpPr txBox="1">
            <a:spLocks/>
          </p:cNvSpPr>
          <p:nvPr/>
        </p:nvSpPr>
        <p:spPr>
          <a:xfrm>
            <a:off x="218072" y="2144924"/>
            <a:ext cx="2853369" cy="889005"/>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2650" indent="-285750"/>
            <a:r>
              <a:rPr lang="en-US" sz="1200" dirty="0"/>
              <a:t>Node MCU ESP8266</a:t>
            </a:r>
          </a:p>
          <a:p>
            <a:pPr marL="322650" indent="-285750"/>
            <a:r>
              <a:rPr lang="en-US" sz="1200" dirty="0"/>
              <a:t>MQ135 Sensor</a:t>
            </a:r>
          </a:p>
        </p:txBody>
      </p:sp>
      <p:sp>
        <p:nvSpPr>
          <p:cNvPr id="20" name="Title 1">
            <a:extLst>
              <a:ext uri="{FF2B5EF4-FFF2-40B4-BE49-F238E27FC236}">
                <a16:creationId xmlns:a16="http://schemas.microsoft.com/office/drawing/2014/main" id="{F8C739C8-ED9B-44DF-8C69-5B71DF31B09D}"/>
              </a:ext>
            </a:extLst>
          </p:cNvPr>
          <p:cNvSpPr txBox="1">
            <a:spLocks/>
          </p:cNvSpPr>
          <p:nvPr/>
        </p:nvSpPr>
        <p:spPr>
          <a:xfrm>
            <a:off x="160313" y="1851031"/>
            <a:ext cx="2016088" cy="347405"/>
          </a:xfrm>
          <a:prstGeom prst="rect">
            <a:avLst/>
          </a:prstGeom>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65000"/>
                    <a:lumOff val="35000"/>
                  </a:schemeClr>
                </a:solidFill>
                <a:effectLst/>
                <a:latin typeface="Roboto" panose="02000000000000000000" pitchFamily="2" charset="0"/>
                <a:ea typeface="Roboto" panose="02000000000000000000" pitchFamily="2" charset="0"/>
              </a:rPr>
              <a:t>Hardware Used</a:t>
            </a:r>
          </a:p>
        </p:txBody>
      </p:sp>
      <p:sp>
        <p:nvSpPr>
          <p:cNvPr id="21" name="Content Placeholder 2">
            <a:extLst>
              <a:ext uri="{FF2B5EF4-FFF2-40B4-BE49-F238E27FC236}">
                <a16:creationId xmlns:a16="http://schemas.microsoft.com/office/drawing/2014/main" id="{6E57BE88-E099-4E86-80F3-5F99C80ECF2D}"/>
              </a:ext>
            </a:extLst>
          </p:cNvPr>
          <p:cNvSpPr txBox="1">
            <a:spLocks/>
          </p:cNvSpPr>
          <p:nvPr/>
        </p:nvSpPr>
        <p:spPr>
          <a:xfrm>
            <a:off x="207956" y="3327822"/>
            <a:ext cx="3519102" cy="1609841"/>
          </a:xfrm>
          <a:prstGeom prst="rect">
            <a:avLst/>
          </a:prstGeom>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400" dirty="0">
                <a:solidFill>
                  <a:schemeClr val="tx1"/>
                </a:solidFill>
              </a:rPr>
              <a:t>	Arduino IDE</a:t>
            </a:r>
          </a:p>
          <a:p>
            <a:pPr>
              <a:buFont typeface="Arial" panose="020B0604020202020204" pitchFamily="34" charset="0"/>
              <a:buChar char="•"/>
            </a:pPr>
            <a:r>
              <a:rPr lang="en-US" sz="1400" dirty="0">
                <a:solidFill>
                  <a:schemeClr val="tx1"/>
                </a:solidFill>
              </a:rPr>
              <a:t>	Azure IOT Hub</a:t>
            </a:r>
          </a:p>
          <a:p>
            <a:pPr>
              <a:buFont typeface="Arial" panose="020B0604020202020204" pitchFamily="34" charset="0"/>
              <a:buChar char="•"/>
            </a:pPr>
            <a:r>
              <a:rPr lang="en-US" sz="1400" dirty="0">
                <a:solidFill>
                  <a:schemeClr val="tx1"/>
                </a:solidFill>
              </a:rPr>
              <a:t>	Stream Analytics Job</a:t>
            </a:r>
          </a:p>
          <a:p>
            <a:pPr>
              <a:buFont typeface="Arial" panose="020B0604020202020204" pitchFamily="34" charset="0"/>
              <a:buChar char="•"/>
            </a:pPr>
            <a:r>
              <a:rPr lang="en-US" sz="1400" dirty="0">
                <a:solidFill>
                  <a:schemeClr val="tx1"/>
                </a:solidFill>
              </a:rPr>
              <a:t>	SQL Database</a:t>
            </a:r>
          </a:p>
        </p:txBody>
      </p:sp>
    </p:spTree>
    <p:extLst>
      <p:ext uri="{BB962C8B-B14F-4D97-AF65-F5344CB8AC3E}">
        <p14:creationId xmlns:p14="http://schemas.microsoft.com/office/powerpoint/2010/main" val="4235888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772</TotalTime>
  <Words>765</Words>
  <Application>Microsoft Office PowerPoint</Application>
  <PresentationFormat>On-screen Show (16:9)</PresentationFormat>
  <Paragraphs>72</Paragraphs>
  <Slides>12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3" baseType="lpstr">
      <vt:lpstr>Arial</vt:lpstr>
      <vt:lpstr>Calibri</vt:lpstr>
      <vt:lpstr>Calibri Light</vt:lpstr>
      <vt:lpstr>Courier New</vt:lpstr>
      <vt:lpstr>Footlight MT Light</vt:lpstr>
      <vt:lpstr>proxima-nova</vt:lpstr>
      <vt:lpstr>Roboto</vt:lpstr>
      <vt:lpstr>Symbol</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dc:creator>
  <cp:lastModifiedBy>Arnab Das</cp:lastModifiedBy>
  <cp:revision>56</cp:revision>
  <dcterms:created xsi:type="dcterms:W3CDTF">2022-05-14T13:59:32Z</dcterms:created>
  <dcterms:modified xsi:type="dcterms:W3CDTF">2022-06-17T13:37:06Z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2022-05-28T21:00:32Z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94701311-1548-4aa5-aa0f-8917f358cee3</vt:lpwstr>
  </property>
  <property fmtid="{D5CDD505-2E9C-101B-9397-08002B2CF9AE}" pid="8" name="MSIP_Label_a0819fa7-4367-4500-ba88-dd630d977609_ContentBits">
    <vt:lpwstr>0</vt:lpwstr>
  </property>
</Properties>
</file>